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arlow" panose="00000500000000000000" pitchFamily="2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614"/>
    <a:srgbClr val="070D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17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41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6939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231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231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20400" y="3734338"/>
            <a:ext cx="8189595" cy="628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5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Smart Learning Portal for Students</a:t>
            </a:r>
            <a:endParaRPr lang="en-US" sz="4400" dirty="0"/>
          </a:p>
        </p:txBody>
      </p:sp>
      <p:sp>
        <p:nvSpPr>
          <p:cNvPr id="5" name="Text 3"/>
          <p:cNvSpPr/>
          <p:nvPr/>
        </p:nvSpPr>
        <p:spPr>
          <a:xfrm>
            <a:off x="4441652" y="4476838"/>
            <a:ext cx="5519467" cy="1399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KUNAL SINGH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2024101161001109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KUMAR KASHYAP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202410116100106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KUNAL MALHOTRA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202410116100107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LAVISH NEHRA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202410116100111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AD7EB9-4E0B-4467-2E8D-4DAA09673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4630400" cy="173911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B3A373-673D-12A5-18FF-2C2FDE9B76EC}"/>
              </a:ext>
            </a:extLst>
          </p:cNvPr>
          <p:cNvSpPr/>
          <p:nvPr/>
        </p:nvSpPr>
        <p:spPr>
          <a:xfrm>
            <a:off x="12857356" y="7571678"/>
            <a:ext cx="1694985" cy="557561"/>
          </a:xfrm>
          <a:prstGeom prst="rect">
            <a:avLst/>
          </a:prstGeom>
          <a:solidFill>
            <a:srgbClr val="070D25"/>
          </a:solidFill>
          <a:ln>
            <a:solidFill>
              <a:srgbClr val="070D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705DA1-E6B1-5975-6D2E-C6CC2EBE53CA}"/>
              </a:ext>
            </a:extLst>
          </p:cNvPr>
          <p:cNvSpPr txBox="1"/>
          <p:nvPr/>
        </p:nvSpPr>
        <p:spPr>
          <a:xfrm>
            <a:off x="3607418" y="2412585"/>
            <a:ext cx="7415561" cy="1208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Major Project-1 (</a:t>
            </a:r>
            <a:r>
              <a:rPr lang="en-I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CA301P</a:t>
            </a:r>
            <a:r>
              <a:rPr lang="en-US" sz="22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105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 Semester</a:t>
            </a:r>
            <a:br>
              <a:rPr lang="en-IN" sz="20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Session: 2025-26</a:t>
            </a:r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481E00EC-EE6D-A89C-7FCD-59E7FEB1BF17}"/>
              </a:ext>
            </a:extLst>
          </p:cNvPr>
          <p:cNvSpPr/>
          <p:nvPr/>
        </p:nvSpPr>
        <p:spPr>
          <a:xfrm>
            <a:off x="-360364" y="6280735"/>
            <a:ext cx="3967782" cy="1399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Mentor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 Prashant Agrawal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Associate Professor</a:t>
            </a:r>
          </a:p>
        </p:txBody>
      </p:sp>
      <p:sp>
        <p:nvSpPr>
          <p:cNvPr id="16" name="Text 3">
            <a:extLst>
              <a:ext uri="{FF2B5EF4-FFF2-40B4-BE49-F238E27FC236}">
                <a16:creationId xmlns:a16="http://schemas.microsoft.com/office/drawing/2014/main" id="{948483AD-CF90-5782-1722-A13ED10708DD}"/>
              </a:ext>
            </a:extLst>
          </p:cNvPr>
          <p:cNvSpPr/>
          <p:nvPr/>
        </p:nvSpPr>
        <p:spPr>
          <a:xfrm>
            <a:off x="11279458" y="5898995"/>
            <a:ext cx="3155795" cy="2163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Supervisor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Shashank Bhardwaj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Associate Professor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Ms. Neha Tyagi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Teaching Assistant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B71650-E270-FAF5-845E-2EFCC727FA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35653"/>
            <a:ext cx="14630400" cy="17747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4992866" y="643804"/>
            <a:ext cx="464466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6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Bibliography</a:t>
            </a:r>
            <a:endParaRPr lang="en-US" sz="6000" dirty="0"/>
          </a:p>
        </p:txBody>
      </p:sp>
      <p:sp>
        <p:nvSpPr>
          <p:cNvPr id="4" name="Text 2"/>
          <p:cNvSpPr/>
          <p:nvPr/>
        </p:nvSpPr>
        <p:spPr>
          <a:xfrm>
            <a:off x="864035" y="172309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UNESCO (2025). Global Digital Accessibility Report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4" y="217613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MyDigiCode (2025). eLearning in 2025: Challenges and Solutions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3" y="262917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Whatfix (2023). Best Learning Portals and Features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308221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Lumio (2025). Interactive Learning Platform Case Studies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2" y="353525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SPDLoad (2024). How to Build Your eLearning Platform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4031" y="395489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Skilljar (2025). Top eLearning Platforms and Technologies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64030" y="440793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GDPR &amp; COPPA Compliance Guidelines (2025)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64037" y="4870689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These references provide the foundational research and guidelines informing the development and strategic direction of the Smart Learning Portal, ensuring compliance, best practices, and alignment with future trends.</a:t>
            </a:r>
            <a:endParaRPr lang="en-US" sz="19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45E741-E146-1838-80B9-785B3A61A864}"/>
              </a:ext>
            </a:extLst>
          </p:cNvPr>
          <p:cNvSpPr/>
          <p:nvPr/>
        </p:nvSpPr>
        <p:spPr>
          <a:xfrm>
            <a:off x="12656634" y="7506637"/>
            <a:ext cx="1873405" cy="602166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070614"/>
                </a:solidFill>
              </a:ln>
              <a:solidFill>
                <a:srgbClr val="070614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36235" y="646972"/>
            <a:ext cx="4357927" cy="39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6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Introduction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864037" y="3710048"/>
            <a:ext cx="974609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3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Need for Inclusive Smart Learning</a:t>
            </a:r>
            <a:endParaRPr lang="en-US" sz="3800" dirty="0"/>
          </a:p>
        </p:txBody>
      </p:sp>
      <p:sp>
        <p:nvSpPr>
          <p:cNvPr id="4" name="Shape 2"/>
          <p:cNvSpPr/>
          <p:nvPr/>
        </p:nvSpPr>
        <p:spPr>
          <a:xfrm>
            <a:off x="864037" y="464403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666280" y="4766311"/>
            <a:ext cx="3292793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Bridging the Digital Divide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666279" y="5396984"/>
            <a:ext cx="3292793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Over 40% of the global population lacks reliable internet access, exacerbating educational inequalities for underprivileged learners.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67682" y="455378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6131718" y="4711184"/>
            <a:ext cx="294537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Addressing Learning Barriers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5943600" y="5456740"/>
            <a:ext cx="3292793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Limited resources, language differences, and engagement gaps hinder effective learning for disadvantaged students.</a:t>
            </a:r>
            <a:endParaRPr lang="en-US" sz="1900" dirty="0"/>
          </a:p>
        </p:txBody>
      </p:sp>
      <p:sp>
        <p:nvSpPr>
          <p:cNvPr id="10" name="Shape 8"/>
          <p:cNvSpPr/>
          <p:nvPr/>
        </p:nvSpPr>
        <p:spPr>
          <a:xfrm>
            <a:off x="9746100" y="455378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610136" y="4631364"/>
            <a:ext cx="3292793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Our Solution: Adaptive &amp; Regionalised Learning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10597154" y="5396983"/>
            <a:ext cx="3292793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portal offers tailored content and AI assistance to overcome these challenges, fostering equitable access to education.</a:t>
            </a:r>
            <a:endParaRPr lang="en-US" sz="19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4B90F8-9EEC-3BAD-CF6B-D6AACC36EAE7}"/>
              </a:ext>
            </a:extLst>
          </p:cNvPr>
          <p:cNvSpPr/>
          <p:nvPr/>
        </p:nvSpPr>
        <p:spPr>
          <a:xfrm>
            <a:off x="12857356" y="7571678"/>
            <a:ext cx="1694985" cy="557561"/>
          </a:xfrm>
          <a:prstGeom prst="rect">
            <a:avLst/>
          </a:prstGeom>
          <a:solidFill>
            <a:srgbClr val="070614"/>
          </a:solidFill>
          <a:ln>
            <a:solidFill>
              <a:srgbClr val="070D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F060D2-9A17-C65E-FB6B-524850D1E091}"/>
              </a:ext>
            </a:extLst>
          </p:cNvPr>
          <p:cNvSpPr txBox="1"/>
          <p:nvPr/>
        </p:nvSpPr>
        <p:spPr>
          <a:xfrm>
            <a:off x="3384464" y="1341615"/>
            <a:ext cx="84398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Smart Learning Portal for Students</a:t>
            </a:r>
            <a:endParaRPr lang="en-US" sz="4000" dirty="0"/>
          </a:p>
          <a:p>
            <a:endParaRPr lang="en-IN" sz="4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680627-BE76-E7A9-8085-7D9022695C9C}"/>
              </a:ext>
            </a:extLst>
          </p:cNvPr>
          <p:cNvSpPr txBox="1"/>
          <p:nvPr/>
        </p:nvSpPr>
        <p:spPr>
          <a:xfrm>
            <a:off x="381929" y="2103598"/>
            <a:ext cx="13866541" cy="502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50"/>
              </a:lnSpc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Responsive E-Learning System with Regional Content, Adaptive Assessments, and AI Support for Underprivileged Learners</a:t>
            </a:r>
            <a:endParaRPr 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3428B8-F868-AFF9-D5DC-6E4F05EF4C0D}"/>
              </a:ext>
            </a:extLst>
          </p:cNvPr>
          <p:cNvSpPr txBox="1"/>
          <p:nvPr/>
        </p:nvSpPr>
        <p:spPr>
          <a:xfrm>
            <a:off x="1238453" y="2633663"/>
            <a:ext cx="12731903" cy="804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</a:rPr>
              <a:t>"This project 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Barlow" panose="00000500000000000000" pitchFamily="2" charset="0"/>
              </a:rPr>
              <a:t>aims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</a:rPr>
              <a:t> to democratize education through an accessible E-learning platform with AI assistance, feedback, and smart content. It empowers underserved students by removing learning barriers and bridging the digital education gap."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22469" y="605255"/>
            <a:ext cx="1785342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6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Literature Review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562332" y="1692749"/>
            <a:ext cx="6876455" cy="446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Trends &amp; Challenges in E-Learning (2025)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518797" y="2564779"/>
            <a:ext cx="6556891" cy="839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Despite advancements, digital accessibility remains uneven, with a significant portion of learners lacking high-speed internet. This </a:t>
            </a:r>
            <a:r>
              <a:rPr lang="en-US" sz="2000" dirty="0">
                <a:solidFill>
                  <a:srgbClr val="F5A3A3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digital divide</a:t>
            </a: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is a primary barrier.</a:t>
            </a:r>
            <a:endParaRPr lang="en-US" sz="2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32" y="2564780"/>
            <a:ext cx="6556891" cy="6344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11175" y="3666600"/>
            <a:ext cx="6556891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Learner engagement often drops below 10% completion rates in self-paced courses due to passive content and lack of interaction. Platforms need to be more dynamic.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518797" y="4825413"/>
            <a:ext cx="6556891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AI-driven personalisation and adaptive assessments are proving effective in improving retention and overall learning outcomes by tailoring content to individual needs.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511176" y="5913254"/>
            <a:ext cx="6556891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Interactive and collaborative tools, such as those used by Lumio, have shown success in enhancing focus and providing timely feedback, crucial for student progress.</a:t>
            </a:r>
            <a:endParaRPr lang="en-US" sz="2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19EF12-178C-DE50-878D-F2C209FBACA8}"/>
              </a:ext>
            </a:extLst>
          </p:cNvPr>
          <p:cNvSpPr/>
          <p:nvPr/>
        </p:nvSpPr>
        <p:spPr>
          <a:xfrm>
            <a:off x="12857356" y="7571678"/>
            <a:ext cx="1694985" cy="557561"/>
          </a:xfrm>
          <a:prstGeom prst="rect">
            <a:avLst/>
          </a:prstGeom>
          <a:solidFill>
            <a:srgbClr val="070614"/>
          </a:solidFill>
          <a:ln>
            <a:solidFill>
              <a:srgbClr val="070D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24481" y="544770"/>
            <a:ext cx="1981438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6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Project Scope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624126" y="1005363"/>
            <a:ext cx="8204954" cy="495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2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Objectives for the Smart Learning Portal</a:t>
            </a:r>
            <a:endParaRPr lang="en-US" sz="2800" dirty="0"/>
          </a:p>
        </p:txBody>
      </p:sp>
      <p:sp>
        <p:nvSpPr>
          <p:cNvPr id="4" name="Shape 2"/>
          <p:cNvSpPr/>
          <p:nvPr/>
        </p:nvSpPr>
        <p:spPr>
          <a:xfrm>
            <a:off x="624126" y="1678900"/>
            <a:ext cx="13382149" cy="1069896"/>
          </a:xfrm>
          <a:prstGeom prst="roundRect">
            <a:avLst>
              <a:gd name="adj" fmla="val 25002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646986" y="1701760"/>
            <a:ext cx="713303" cy="1024176"/>
          </a:xfrm>
          <a:prstGeom prst="roundRect">
            <a:avLst>
              <a:gd name="adj" fmla="val 33656"/>
            </a:avLst>
          </a:prstGeom>
          <a:solidFill>
            <a:srgbClr val="0A081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862251" y="2046684"/>
            <a:ext cx="26741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538526" y="1879997"/>
            <a:ext cx="2130266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Universal Accessibility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538526" y="2234565"/>
            <a:ext cx="1244488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Ensure the portal is fully responsive across all devices and network conditions.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624126" y="2927032"/>
            <a:ext cx="13382149" cy="1069896"/>
          </a:xfrm>
          <a:prstGeom prst="roundRect">
            <a:avLst>
              <a:gd name="adj" fmla="val 25002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646986" y="2949893"/>
            <a:ext cx="713303" cy="1024176"/>
          </a:xfrm>
          <a:prstGeom prst="roundRect">
            <a:avLst>
              <a:gd name="adj" fmla="val 33656"/>
            </a:avLst>
          </a:prstGeom>
          <a:solidFill>
            <a:srgbClr val="0A081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862251" y="3294817"/>
            <a:ext cx="26741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1538526" y="3128129"/>
            <a:ext cx="1981438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Localised Content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1538526" y="3482697"/>
            <a:ext cx="1244488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 regionalised educational materials in local languages and curriculum.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624126" y="4175165"/>
            <a:ext cx="13382149" cy="1069896"/>
          </a:xfrm>
          <a:prstGeom prst="roundRect">
            <a:avLst>
              <a:gd name="adj" fmla="val 25002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Shape 13"/>
          <p:cNvSpPr/>
          <p:nvPr/>
        </p:nvSpPr>
        <p:spPr>
          <a:xfrm>
            <a:off x="646986" y="4198025"/>
            <a:ext cx="713303" cy="1024176"/>
          </a:xfrm>
          <a:prstGeom prst="roundRect">
            <a:avLst>
              <a:gd name="adj" fmla="val 33656"/>
            </a:avLst>
          </a:prstGeom>
          <a:solidFill>
            <a:srgbClr val="0A081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862251" y="4542949"/>
            <a:ext cx="26741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1538526" y="4376261"/>
            <a:ext cx="2077403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Personalised Learning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1538526" y="4730829"/>
            <a:ext cx="1244488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 AI-powered adaptive assessments to tailor learning paths.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624126" y="5423297"/>
            <a:ext cx="13382149" cy="1069896"/>
          </a:xfrm>
          <a:prstGeom prst="roundRect">
            <a:avLst>
              <a:gd name="adj" fmla="val 25002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09123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Shape 18"/>
          <p:cNvSpPr/>
          <p:nvPr/>
        </p:nvSpPr>
        <p:spPr>
          <a:xfrm>
            <a:off x="646986" y="5446157"/>
            <a:ext cx="713303" cy="1024176"/>
          </a:xfrm>
          <a:prstGeom prst="roundRect">
            <a:avLst>
              <a:gd name="adj" fmla="val 33656"/>
            </a:avLst>
          </a:prstGeom>
          <a:solidFill>
            <a:srgbClr val="0A081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862251" y="5791081"/>
            <a:ext cx="26741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1538526" y="5624393"/>
            <a:ext cx="1981438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Offline Support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1538526" y="5978962"/>
            <a:ext cx="1244488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Offer offline capabilities and low-bandwidth optimisation for underprivileged learners.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624126" y="6671429"/>
            <a:ext cx="13382149" cy="1069896"/>
          </a:xfrm>
          <a:prstGeom prst="roundRect">
            <a:avLst>
              <a:gd name="adj" fmla="val 25002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5" name="Shape 23"/>
          <p:cNvSpPr/>
          <p:nvPr/>
        </p:nvSpPr>
        <p:spPr>
          <a:xfrm>
            <a:off x="646986" y="6694289"/>
            <a:ext cx="713303" cy="1024176"/>
          </a:xfrm>
          <a:prstGeom prst="roundRect">
            <a:avLst>
              <a:gd name="adj" fmla="val 33656"/>
            </a:avLst>
          </a:prstGeom>
          <a:solidFill>
            <a:srgbClr val="0A081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Text 24"/>
          <p:cNvSpPr/>
          <p:nvPr/>
        </p:nvSpPr>
        <p:spPr>
          <a:xfrm>
            <a:off x="862251" y="7039213"/>
            <a:ext cx="26741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1538526" y="6872526"/>
            <a:ext cx="2252305" cy="247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Educator Empowerment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1538526" y="7227094"/>
            <a:ext cx="1244488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Enable teachers to track progress and provide timely, targeted feedback.</a:t>
            </a:r>
            <a:endParaRPr lang="en-US" sz="1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53FE84C-BB7A-5E2D-14B1-71C15904EA03}"/>
              </a:ext>
            </a:extLst>
          </p:cNvPr>
          <p:cNvSpPr/>
          <p:nvPr/>
        </p:nvSpPr>
        <p:spPr>
          <a:xfrm>
            <a:off x="12701239" y="7779077"/>
            <a:ext cx="1839951" cy="372464"/>
          </a:xfrm>
          <a:prstGeom prst="rect">
            <a:avLst/>
          </a:prstGeom>
          <a:solidFill>
            <a:srgbClr val="070614"/>
          </a:solidFill>
          <a:ln>
            <a:solidFill>
              <a:srgbClr val="070D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50148" y="761557"/>
            <a:ext cx="272998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6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Technical Foundations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817126" y="1559123"/>
            <a:ext cx="984861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2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Hardware Requirements for Deployment</a:t>
            </a:r>
            <a:endParaRPr lang="en-US" sz="28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126" y="2386013"/>
            <a:ext cx="583644" cy="58364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17126" y="3261479"/>
            <a:ext cx="2831902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Backend Infrastructure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17126" y="3725704"/>
            <a:ext cx="6352103" cy="746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Cloud-hosted Node.js backend with a scalable MongoDB database ensures robust data handling and high availability.</a:t>
            </a:r>
            <a:endParaRPr lang="en-US" sz="18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052" y="2386013"/>
            <a:ext cx="583644" cy="58364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61052" y="3261479"/>
            <a:ext cx="3313390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Client Device Compatibility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7461052" y="3725704"/>
            <a:ext cx="6352223" cy="1120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Compatible with a wide range of devices, including smartphones, tablets, laptops, and low-end PCs, ensuring broad access.</a:t>
            </a:r>
            <a:endParaRPr lang="en-US" sz="18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126" y="5313164"/>
            <a:ext cx="583644" cy="58364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17126" y="6188631"/>
            <a:ext cx="2702123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Network Optimisation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817126" y="6652855"/>
            <a:ext cx="6352103" cy="746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Optimised for low-bandwidth environments, featuring offline caching and synchronisation for uninterrupted learning.</a:t>
            </a:r>
            <a:endParaRPr lang="en-US" sz="18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1052" y="5313164"/>
            <a:ext cx="583644" cy="58364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61052" y="6188631"/>
            <a:ext cx="2594253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 Processing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7461052" y="6652855"/>
            <a:ext cx="6352223" cy="746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Utilises cloud-based AI services for adaptive assessments and intelligent chatbot support, enhancing learning interactions.</a:t>
            </a:r>
            <a:endParaRPr lang="en-US" sz="1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ADD6D9-55D7-3BCB-F097-035E91025417}"/>
              </a:ext>
            </a:extLst>
          </p:cNvPr>
          <p:cNvSpPr/>
          <p:nvPr/>
        </p:nvSpPr>
        <p:spPr>
          <a:xfrm>
            <a:off x="12857356" y="7571678"/>
            <a:ext cx="1694985" cy="557561"/>
          </a:xfrm>
          <a:prstGeom prst="rect">
            <a:avLst/>
          </a:prstGeom>
          <a:solidFill>
            <a:srgbClr val="070614"/>
          </a:solidFill>
          <a:ln>
            <a:solidFill>
              <a:srgbClr val="070D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71210" y="804863"/>
            <a:ext cx="288798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6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Technical Foundations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864037" y="2572071"/>
            <a:ext cx="1055941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3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Software Requirements for Development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864037" y="3822263"/>
            <a:ext cx="12902327" cy="2230755"/>
          </a:xfrm>
          <a:prstGeom prst="roundRect">
            <a:avLst>
              <a:gd name="adj" fmla="val 16601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894517" y="3852743"/>
            <a:ext cx="4280416" cy="2169795"/>
          </a:xfrm>
          <a:prstGeom prst="roundRect">
            <a:avLst>
              <a:gd name="adj" fmla="val 17068"/>
            </a:avLst>
          </a:prstGeom>
          <a:solidFill>
            <a:srgbClr val="0A081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141333" y="409956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MERN Stack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1141333" y="4590574"/>
            <a:ext cx="378678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Full-stack development using MongoDB, Express.js, React.js, and Node.js.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174933" y="3852743"/>
            <a:ext cx="4280416" cy="2169795"/>
          </a:xfrm>
          <a:prstGeom prst="rect">
            <a:avLst/>
          </a:prstGeom>
          <a:solidFill>
            <a:srgbClr val="0A081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5174933" y="3852743"/>
            <a:ext cx="30480" cy="2169795"/>
          </a:xfrm>
          <a:prstGeom prst="roundRect">
            <a:avLst>
              <a:gd name="adj" fmla="val 1215000"/>
            </a:avLst>
          </a:prstGeom>
          <a:solidFill>
            <a:srgbClr val="0FC3C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5421749" y="409956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 Integration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421749" y="4590574"/>
            <a:ext cx="378678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Adaptive learning algorithms powered by TensorFlow.js or cloud AI APIs.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455348" y="3852743"/>
            <a:ext cx="4280416" cy="2169795"/>
          </a:xfrm>
          <a:prstGeom prst="rect">
            <a:avLst/>
          </a:prstGeom>
          <a:solidFill>
            <a:srgbClr val="0A081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9455348" y="3852743"/>
            <a:ext cx="30480" cy="2169795"/>
          </a:xfrm>
          <a:prstGeom prst="roundRect">
            <a:avLst>
              <a:gd name="adj" fmla="val 1215000"/>
            </a:avLst>
          </a:prstGeom>
          <a:solidFill>
            <a:srgbClr val="1D8DC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9702165" y="409956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Responsive UI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9702165" y="4590574"/>
            <a:ext cx="378678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React-based, mobile-first design with Material-UI or Tailwind CSS.</a:t>
            </a:r>
            <a:endParaRPr lang="en-US" sz="19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F2F1B3-4CDC-5DE7-CFC1-40C69FB2D27E}"/>
              </a:ext>
            </a:extLst>
          </p:cNvPr>
          <p:cNvSpPr/>
          <p:nvPr/>
        </p:nvSpPr>
        <p:spPr>
          <a:xfrm>
            <a:off x="12857356" y="7571678"/>
            <a:ext cx="1694985" cy="557561"/>
          </a:xfrm>
          <a:prstGeom prst="rect">
            <a:avLst/>
          </a:prstGeom>
          <a:solidFill>
            <a:srgbClr val="070614"/>
          </a:solidFill>
          <a:ln>
            <a:solidFill>
              <a:srgbClr val="070D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66103" y="553105"/>
            <a:ext cx="269819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6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System Design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849868" y="1316142"/>
            <a:ext cx="6708100" cy="674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3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Core Modules of the Portal</a:t>
            </a:r>
            <a:endParaRPr lang="en-US" sz="3600" dirty="0"/>
          </a:p>
        </p:txBody>
      </p:sp>
      <p:sp>
        <p:nvSpPr>
          <p:cNvPr id="4" name="Shape 2"/>
          <p:cNvSpPr/>
          <p:nvPr/>
        </p:nvSpPr>
        <p:spPr>
          <a:xfrm>
            <a:off x="849868" y="2286357"/>
            <a:ext cx="546378" cy="546378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961132" y="2357140"/>
            <a:ext cx="323731" cy="404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1639014" y="2369820"/>
            <a:ext cx="269819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User Management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639014" y="2852618"/>
            <a:ext cx="12141518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Robust system for registration, role assignment (student, teacher, admin), and profile management.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849868" y="3726894"/>
            <a:ext cx="546378" cy="546378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961132" y="3797677"/>
            <a:ext cx="323731" cy="404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1639014" y="3810357"/>
            <a:ext cx="269819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Content Delivery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1639014" y="4293156"/>
            <a:ext cx="12141518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Platform for regionalised course materials and diverse multimedia support.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49868" y="5167432"/>
            <a:ext cx="546378" cy="546378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61132" y="5238214"/>
            <a:ext cx="323731" cy="404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2"/>
          <p:cNvSpPr/>
          <p:nvPr/>
        </p:nvSpPr>
        <p:spPr>
          <a:xfrm>
            <a:off x="1639014" y="5250894"/>
            <a:ext cx="2754392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Adaptive Assessment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1639014" y="5733693"/>
            <a:ext cx="12141518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AI-driven quizzes, detailed progress tracking, and personalised learning recommendations.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849868" y="6607969"/>
            <a:ext cx="546378" cy="546378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961132" y="6678751"/>
            <a:ext cx="323731" cy="404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6"/>
          <p:cNvSpPr/>
          <p:nvPr/>
        </p:nvSpPr>
        <p:spPr>
          <a:xfrm>
            <a:off x="1639014" y="6691432"/>
            <a:ext cx="269819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Communication Hub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1639014" y="7174230"/>
            <a:ext cx="12141518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Integrated chatbot AI for instant learner support and direct messaging between students and teachers.</a:t>
            </a:r>
            <a:endParaRPr lang="en-US" sz="19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E77002-C40B-04E8-D76F-4CEB3CAD20D1}"/>
              </a:ext>
            </a:extLst>
          </p:cNvPr>
          <p:cNvSpPr/>
          <p:nvPr/>
        </p:nvSpPr>
        <p:spPr>
          <a:xfrm>
            <a:off x="12857356" y="7571678"/>
            <a:ext cx="1694985" cy="557561"/>
          </a:xfrm>
          <a:prstGeom prst="rect">
            <a:avLst/>
          </a:prstGeom>
          <a:solidFill>
            <a:srgbClr val="070614"/>
          </a:solidFill>
          <a:ln>
            <a:solidFill>
              <a:srgbClr val="070D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98644" y="515662"/>
            <a:ext cx="2033111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6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Project Planning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640437" y="1111805"/>
            <a:ext cx="8462963" cy="508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2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Workflow &amp; Timeline (Gantt Chart Overview)</a:t>
            </a:r>
            <a:endParaRPr lang="en-US" sz="28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36" y="1722834"/>
            <a:ext cx="9618685" cy="521398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40437" y="7142559"/>
            <a:ext cx="13349526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project is structured into six key phases, each with clear deliverables and timelines. This phased approach allows for agile development, continuous feedback, and efficient resource allocation, culminating in a timely launch of the Smart Learning Portal.</a:t>
            </a:r>
            <a:endParaRPr lang="en-US" sz="1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8FF686-AC6C-3961-BE66-B9518189485E}"/>
              </a:ext>
            </a:extLst>
          </p:cNvPr>
          <p:cNvSpPr/>
          <p:nvPr/>
        </p:nvSpPr>
        <p:spPr>
          <a:xfrm>
            <a:off x="12857356" y="7571678"/>
            <a:ext cx="1694985" cy="557561"/>
          </a:xfrm>
          <a:prstGeom prst="rect">
            <a:avLst/>
          </a:prstGeom>
          <a:solidFill>
            <a:srgbClr val="070614"/>
          </a:solidFill>
          <a:ln>
            <a:solidFill>
              <a:srgbClr val="070D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0" y="355875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6000" b="1" dirty="0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Conclusion: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2112169" y="1689895"/>
            <a:ext cx="10405943" cy="946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450"/>
              </a:lnSpc>
              <a:buNone/>
            </a:pPr>
            <a:r>
              <a:rPr lang="en-US" sz="3800" b="1" dirty="0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Transforming Learning for All</a:t>
            </a:r>
            <a:endParaRPr lang="en-US" sz="3800" dirty="0"/>
          </a:p>
        </p:txBody>
      </p:sp>
      <p:sp>
        <p:nvSpPr>
          <p:cNvPr id="4" name="Text 2"/>
          <p:cNvSpPr/>
          <p:nvPr/>
        </p:nvSpPr>
        <p:spPr>
          <a:xfrm>
            <a:off x="864037" y="2728553"/>
            <a:ext cx="12902327" cy="24687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Smart Learning Portal is designed to empower underprivileged students by providing tailored, accessible education. Through the integration of cutting-edge AI, regional relevance, and crucial offline support, we aim to close digital divides and foster lifelong learning. Built on a scalable MERN architecture, this platform represents a significant step towards achieving equitable education worldwide.</a:t>
            </a:r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448DF8-4632-50BF-7F32-A39A1A07B528}"/>
              </a:ext>
            </a:extLst>
          </p:cNvPr>
          <p:cNvSpPr/>
          <p:nvPr/>
        </p:nvSpPr>
        <p:spPr>
          <a:xfrm>
            <a:off x="12857356" y="7571678"/>
            <a:ext cx="1694985" cy="557561"/>
          </a:xfrm>
          <a:prstGeom prst="rect">
            <a:avLst/>
          </a:prstGeom>
          <a:solidFill>
            <a:srgbClr val="070D25"/>
          </a:solidFill>
          <a:ln>
            <a:solidFill>
              <a:srgbClr val="070D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825</Words>
  <Application>Microsoft Office PowerPoint</Application>
  <PresentationFormat>Custom</PresentationFormat>
  <Paragraphs>105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Spline Sans Bold</vt:lpstr>
      <vt:lpstr>Barlow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KUMAR KASHYAP</cp:lastModifiedBy>
  <cp:revision>4</cp:revision>
  <dcterms:created xsi:type="dcterms:W3CDTF">2025-08-18T10:17:41Z</dcterms:created>
  <dcterms:modified xsi:type="dcterms:W3CDTF">2025-08-24T19:26:55Z</dcterms:modified>
</cp:coreProperties>
</file>